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27"/>
  </p:handoutMasterIdLst>
  <p:sldIdLst>
    <p:sldId id="256" r:id="rId3"/>
    <p:sldId id="267" r:id="rId4"/>
    <p:sldId id="257" r:id="rId5"/>
    <p:sldId id="284" r:id="rId6"/>
    <p:sldId id="268" r:id="rId7"/>
    <p:sldId id="280" r:id="rId8"/>
    <p:sldId id="269" r:id="rId9"/>
    <p:sldId id="282" r:id="rId10"/>
    <p:sldId id="266" r:id="rId11"/>
    <p:sldId id="258" r:id="rId12"/>
    <p:sldId id="281" r:id="rId13"/>
    <p:sldId id="261" r:id="rId14"/>
    <p:sldId id="283" r:id="rId15"/>
    <p:sldId id="260" r:id="rId16"/>
    <p:sldId id="259" r:id="rId17"/>
    <p:sldId id="270" r:id="rId18"/>
    <p:sldId id="272" r:id="rId19"/>
    <p:sldId id="273" r:id="rId20"/>
    <p:sldId id="271" r:id="rId21"/>
    <p:sldId id="275" r:id="rId22"/>
    <p:sldId id="277" r:id="rId23"/>
    <p:sldId id="278" r:id="rId24"/>
    <p:sldId id="279" r:id="rId25"/>
    <p:sldId id="26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58E3CF-4BE7-4B70-BEBE-1A5222DD3692}" type="datetimeFigureOut">
              <a:rPr lang="en-US" smtClean="0"/>
              <a:t>5/6/2012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21271A-1CCC-40EF-8BA7-2E472A6AFEB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43201"/>
            <a:ext cx="4572000" cy="1066800"/>
          </a:xfrm>
        </p:spPr>
        <p:txBody>
          <a:bodyPr>
            <a:normAutofit/>
          </a:bodyPr>
          <a:lstStyle>
            <a:lvl1pPr>
              <a:defRPr sz="2800">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0" y="3810000"/>
            <a:ext cx="4572000" cy="457200"/>
          </a:xfrm>
        </p:spPr>
        <p:txBody>
          <a:bodyPr>
            <a:normAutofit/>
          </a:bodyPr>
          <a:lstStyle>
            <a:lvl1pPr marL="0" indent="0" algn="ct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C0E3909-B6DA-45B6-A76C-A4482BF4273B}" type="datetimeFigureOut">
              <a:rPr lang="en-US"/>
              <a:pPr>
                <a:defRPr/>
              </a:pPr>
              <a:t>5/5/2012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D83D2-0FDF-4178-9D4F-9886B8F311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3F287B-97F1-4866-AD20-9BC543F715AB}" type="datetimeFigureOut">
              <a:rPr lang="en-US"/>
              <a:pPr>
                <a:defRPr/>
              </a:pPr>
              <a:t>5/5/2012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22A7C-D222-45EF-8E6C-B3F15FB454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18CF70-DEB4-431B-BD58-7AA5A123611C}" type="datetimeFigureOut">
              <a:rPr lang="en-US"/>
              <a:pPr>
                <a:defRPr/>
              </a:pPr>
              <a:t>5/5/2012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C33FE7-5AED-4567-AD90-5D249E4282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C6CA4-2266-4A75-A59C-19F09FA971BC}" type="datetimeFigureOut">
              <a:rPr lang="en-US"/>
              <a:pPr>
                <a:defRPr/>
              </a:pPr>
              <a:t>5/5/2012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04158-EA55-4E1B-8143-A8E7EEDA53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ADCA0D-5AE8-4AC4-BAF3-51CF0965F740}" type="datetimeFigureOut">
              <a:rPr lang="en-US"/>
              <a:pPr>
                <a:defRPr/>
              </a:pPr>
              <a:t>5/5/2012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A5BB7-2095-4B1C-8CAF-ECEBF7A1D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ABFD03-CC8E-47D6-8170-7189DD4B4009}" type="datetimeFigureOut">
              <a:rPr lang="en-US"/>
              <a:pPr>
                <a:defRPr/>
              </a:pPr>
              <a:t>5/5/2012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6F7D76-93BE-4642-AFDC-2680A0A960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17DA91-D20B-46DB-9B32-6AEDF594D435}" type="datetimeFigureOut">
              <a:rPr lang="en-US"/>
              <a:pPr>
                <a:defRPr/>
              </a:pPr>
              <a:t>5/5/2012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63EBC4-FBEA-45AD-9578-3FBEDBA572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E274EC-7E65-4D0A-A88C-A5587A5EE6C0}" type="datetimeFigureOut">
              <a:rPr lang="en-US"/>
              <a:pPr>
                <a:defRPr/>
              </a:pPr>
              <a:t>5/5/2012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498F89-FFC8-4005-96B0-83249C0FCD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C85FB3-CEB4-480F-BD27-50DED6AD7941}" type="datetimeFigureOut">
              <a:rPr lang="en-US"/>
              <a:pPr>
                <a:defRPr/>
              </a:pPr>
              <a:t>5/5/2012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E3C0FB-284D-4159-B8DA-4D5BD866F2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37693D-4982-4F92-80CA-0ACB915EAAD1}" type="datetimeFigureOut">
              <a:rPr lang="en-US"/>
              <a:pPr>
                <a:defRPr/>
              </a:pPr>
              <a:t>5/5/2012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35A36E-A87B-4D02-A13F-BD620D96C7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E61F2-7D59-4EEA-A78F-D556084F2B08}" type="datetimeFigureOut">
              <a:rPr lang="en-US"/>
              <a:pPr>
                <a:defRPr/>
              </a:pPr>
              <a:t>5/5/2012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F32827-07F2-4F52-B480-168456E784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5FB30B-7D3D-42BB-99A2-3029799A425F}" type="datetimeFigureOut">
              <a:rPr lang="en-US"/>
              <a:pPr>
                <a:defRPr/>
              </a:pPr>
              <a:t>5/5/2012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5A592DF-206F-46AC-971C-F4DEB0CE51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2743200"/>
            <a:ext cx="4572000" cy="1066800"/>
          </a:xfrm>
        </p:spPr>
        <p:txBody>
          <a:bodyPr/>
          <a:lstStyle/>
          <a:p>
            <a:r>
              <a:rPr lang="en-US" dirty="0" smtClean="0">
                <a:latin typeface="Tahoma" pitchFamily="-96" charset="0"/>
                <a:cs typeface="Tahoma" pitchFamily="-96" charset="0"/>
              </a:rPr>
              <a:t>Exercising Faith (Pt. 3)</a:t>
            </a:r>
          </a:p>
        </p:txBody>
      </p:sp>
      <p:sp>
        <p:nvSpPr>
          <p:cNvPr id="3075" name="Subtitle 2"/>
          <p:cNvSpPr>
            <a:spLocks noGrp="1"/>
          </p:cNvSpPr>
          <p:nvPr>
            <p:ph type="subTitle" idx="1"/>
          </p:nvPr>
        </p:nvSpPr>
        <p:spPr/>
        <p:txBody>
          <a:bodyPr/>
          <a:lstStyle/>
          <a:p>
            <a:r>
              <a:rPr lang="en-US" dirty="0" smtClean="0">
                <a:latin typeface="Arial" charset="0"/>
                <a:cs typeface="Arial" charset="0"/>
              </a:rPr>
              <a:t>Through Faith Based on Relationship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The Love Relationship</a:t>
            </a:r>
          </a:p>
        </p:txBody>
      </p:sp>
      <p:sp>
        <p:nvSpPr>
          <p:cNvPr id="5123" name="Content Placeholder 4"/>
          <p:cNvSpPr>
            <a:spLocks noGrp="1"/>
          </p:cNvSpPr>
          <p:nvPr>
            <p:ph idx="1"/>
          </p:nvPr>
        </p:nvSpPr>
        <p:spPr>
          <a:xfrm>
            <a:off x="1600200" y="1600200"/>
            <a:ext cx="7239000" cy="4525963"/>
          </a:xfrm>
        </p:spPr>
        <p:txBody>
          <a:bodyPr/>
          <a:lstStyle/>
          <a:p>
            <a:pPr>
              <a:lnSpc>
                <a:spcPct val="80000"/>
              </a:lnSpc>
            </a:pPr>
            <a:r>
              <a:rPr lang="en-US" altLang="ko-KR" sz="2200" dirty="0" smtClean="0">
                <a:ea typeface="굴림" pitchFamily="-96" charset="-127"/>
              </a:rPr>
              <a:t>Often when we do not see our prayers answered immediately we believe that God has forgotten us.</a:t>
            </a:r>
            <a:endParaRPr lang="en-US" altLang="ko-KR" sz="2200" dirty="0" smtClean="0">
              <a:ea typeface="굴림" pitchFamily="-96" charset="-127"/>
            </a:endParaRPr>
          </a:p>
          <a:p>
            <a:pPr>
              <a:lnSpc>
                <a:spcPct val="80000"/>
              </a:lnSpc>
              <a:buNone/>
            </a:pPr>
            <a:r>
              <a:rPr lang="en-US" altLang="ko-KR" sz="2200" dirty="0" smtClean="0">
                <a:ea typeface="굴림" pitchFamily="-96" charset="-127"/>
              </a:rPr>
              <a:t> </a:t>
            </a:r>
          </a:p>
          <a:p>
            <a:pPr>
              <a:lnSpc>
                <a:spcPct val="80000"/>
              </a:lnSpc>
            </a:pPr>
            <a:r>
              <a:rPr lang="en-US" altLang="ko-KR" sz="2200" dirty="0" smtClean="0">
                <a:ea typeface="굴림" pitchFamily="-96" charset="-127"/>
              </a:rPr>
              <a:t>Distorted views of God are the major contributors to a lack of trust in Him.  </a:t>
            </a:r>
            <a:endParaRPr lang="en-US" altLang="ko-KR" sz="2200" dirty="0" smtClean="0">
              <a:ea typeface="굴림" pitchFamily="-96" charset="-127"/>
            </a:endParaRP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With the right picture of God we will persevere in prayer until we see the answers to prayer</a:t>
            </a:r>
            <a:r>
              <a:rPr lang="en-US" sz="2200" i="1" dirty="0" smtClean="0">
                <a:ea typeface="굴림" pitchFamily="-96" charset="-127"/>
              </a:rPr>
              <a:t>.</a:t>
            </a:r>
          </a:p>
          <a:p>
            <a:pPr>
              <a:lnSpc>
                <a:spcPct val="80000"/>
              </a:lnSpc>
            </a:pPr>
            <a:endParaRPr lang="en-US" sz="2200" i="1" dirty="0" smtClean="0">
              <a:ea typeface="굴림" pitchFamily="-96" charset="-127"/>
            </a:endParaRPr>
          </a:p>
          <a:p>
            <a:pPr>
              <a:lnSpc>
                <a:spcPct val="80000"/>
              </a:lnSpc>
            </a:pPr>
            <a:r>
              <a:rPr lang="en-US" sz="2200" i="1" dirty="0" smtClean="0">
                <a:ea typeface="굴림" pitchFamily="-96" charset="-127"/>
              </a:rPr>
              <a:t>God is the prime example of what a parent should be like. Parents often fall short of the true ideal (God) and God should not be compared to our human parental failures which are often born our of selfish motives.</a:t>
            </a:r>
            <a:endParaRPr lang="en-US" sz="2200" i="1" dirty="0" smtClean="0"/>
          </a:p>
          <a:p>
            <a:endParaRPr lang="en-US" sz="2200" dirty="0" smtClean="0"/>
          </a:p>
          <a:p>
            <a:endParaRPr lang="en-US" sz="2200" dirty="0" smtClean="0"/>
          </a:p>
          <a:p>
            <a:endParaRPr lang="en-US" sz="22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Matt. 7:7-11</a:t>
            </a:r>
            <a:endParaRPr lang="en-US" dirty="0" smtClean="0"/>
          </a:p>
        </p:txBody>
      </p:sp>
      <p:sp>
        <p:nvSpPr>
          <p:cNvPr id="4099" name="Content Placeholder 2"/>
          <p:cNvSpPr>
            <a:spLocks noGrp="1"/>
          </p:cNvSpPr>
          <p:nvPr>
            <p:ph idx="1"/>
          </p:nvPr>
        </p:nvSpPr>
        <p:spPr>
          <a:xfrm>
            <a:off x="457200" y="1295400"/>
            <a:ext cx="8305800" cy="4525963"/>
          </a:xfrm>
        </p:spPr>
        <p:txBody>
          <a:bodyPr/>
          <a:lstStyle/>
          <a:p>
            <a:pPr>
              <a:lnSpc>
                <a:spcPct val="80000"/>
              </a:lnSpc>
            </a:pPr>
            <a:r>
              <a:rPr lang="en-US" altLang="ko-KR" sz="2200" dirty="0" smtClean="0">
                <a:ea typeface="굴림" pitchFamily="-96" charset="-127"/>
              </a:rPr>
              <a:t>Matt. 7:7 Ask, and it shall be given you; seek, and ye shall find; knock, and it shall be opened unto you: </a:t>
            </a:r>
          </a:p>
          <a:p>
            <a:pPr>
              <a:lnSpc>
                <a:spcPct val="80000"/>
              </a:lnSpc>
            </a:pPr>
            <a:r>
              <a:rPr lang="en-US" altLang="ko-KR" sz="2200" dirty="0" smtClean="0">
                <a:ea typeface="굴림" pitchFamily="-96" charset="-127"/>
              </a:rPr>
              <a:t>Matt. 7:8 For every one that </a:t>
            </a:r>
            <a:r>
              <a:rPr lang="en-US" altLang="ko-KR" sz="2200" dirty="0" err="1" smtClean="0">
                <a:ea typeface="굴림" pitchFamily="-96" charset="-127"/>
              </a:rPr>
              <a:t>asketh</a:t>
            </a:r>
            <a:r>
              <a:rPr lang="en-US" altLang="ko-KR" sz="2200" dirty="0" smtClean="0">
                <a:ea typeface="굴림" pitchFamily="-96" charset="-127"/>
              </a:rPr>
              <a:t> </a:t>
            </a:r>
            <a:r>
              <a:rPr lang="en-US" altLang="ko-KR" sz="2200" dirty="0" err="1" smtClean="0">
                <a:ea typeface="굴림" pitchFamily="-96" charset="-127"/>
              </a:rPr>
              <a:t>receiveth</a:t>
            </a:r>
            <a:r>
              <a:rPr lang="en-US" altLang="ko-KR" sz="2200" dirty="0" smtClean="0">
                <a:ea typeface="굴림" pitchFamily="-96" charset="-127"/>
              </a:rPr>
              <a:t>; and he that </a:t>
            </a:r>
            <a:r>
              <a:rPr lang="en-US" altLang="ko-KR" sz="2200" dirty="0" err="1" smtClean="0">
                <a:ea typeface="굴림" pitchFamily="-96" charset="-127"/>
              </a:rPr>
              <a:t>seeketh</a:t>
            </a:r>
            <a:r>
              <a:rPr lang="en-US" altLang="ko-KR" sz="2200" dirty="0" smtClean="0">
                <a:ea typeface="굴림" pitchFamily="-96" charset="-127"/>
              </a:rPr>
              <a:t> </a:t>
            </a:r>
            <a:r>
              <a:rPr lang="en-US" altLang="ko-KR" sz="2200" dirty="0" err="1" smtClean="0">
                <a:ea typeface="굴림" pitchFamily="-96" charset="-127"/>
              </a:rPr>
              <a:t>findeth</a:t>
            </a:r>
            <a:r>
              <a:rPr lang="en-US" altLang="ko-KR" sz="2200" dirty="0" smtClean="0">
                <a:ea typeface="굴림" pitchFamily="-96" charset="-127"/>
              </a:rPr>
              <a:t>; and to him that </a:t>
            </a:r>
            <a:r>
              <a:rPr lang="en-US" altLang="ko-KR" sz="2200" dirty="0" err="1" smtClean="0">
                <a:ea typeface="굴림" pitchFamily="-96" charset="-127"/>
              </a:rPr>
              <a:t>knocketh</a:t>
            </a:r>
            <a:r>
              <a:rPr lang="en-US" altLang="ko-KR" sz="2200" dirty="0" smtClean="0">
                <a:ea typeface="굴림" pitchFamily="-96" charset="-127"/>
              </a:rPr>
              <a:t> it shall be opened. </a:t>
            </a:r>
          </a:p>
          <a:p>
            <a:pPr>
              <a:lnSpc>
                <a:spcPct val="80000"/>
              </a:lnSpc>
            </a:pPr>
            <a:r>
              <a:rPr lang="en-US" altLang="ko-KR" sz="2200" dirty="0" smtClean="0">
                <a:ea typeface="굴림" pitchFamily="-96" charset="-127"/>
              </a:rPr>
              <a:t>Matt. 7:9 Or what man is there of you, whom if his son ask bread, will he give him a stone? </a:t>
            </a:r>
          </a:p>
          <a:p>
            <a:pPr>
              <a:lnSpc>
                <a:spcPct val="80000"/>
              </a:lnSpc>
            </a:pPr>
            <a:r>
              <a:rPr lang="en-US" altLang="ko-KR" sz="2200" dirty="0" smtClean="0">
                <a:ea typeface="굴림" pitchFamily="-96" charset="-127"/>
              </a:rPr>
              <a:t>Matt. 7:10 Or if he ask a fish, will he give him a serpent? </a:t>
            </a:r>
          </a:p>
          <a:p>
            <a:pPr>
              <a:lnSpc>
                <a:spcPct val="80000"/>
              </a:lnSpc>
            </a:pPr>
            <a:r>
              <a:rPr lang="en-US" altLang="ko-KR" sz="2200" dirty="0" smtClean="0">
                <a:ea typeface="굴림" pitchFamily="-96" charset="-127"/>
              </a:rPr>
              <a:t>Matt. 7:11 </a:t>
            </a:r>
            <a:r>
              <a:rPr lang="en-US" altLang="ko-KR" sz="2200" b="1" dirty="0" smtClean="0">
                <a:ea typeface="굴림" pitchFamily="-96" charset="-127"/>
              </a:rPr>
              <a:t>If ye then, being evil</a:t>
            </a:r>
            <a:r>
              <a:rPr lang="en-US" altLang="ko-KR" sz="2200" dirty="0" smtClean="0">
                <a:ea typeface="굴림" pitchFamily="-96" charset="-127"/>
              </a:rPr>
              <a:t>, know how to give good gifts unto your children, </a:t>
            </a:r>
            <a:r>
              <a:rPr lang="en-US" altLang="ko-KR" sz="2200" b="1" u="sng" dirty="0" smtClean="0">
                <a:ea typeface="굴림" pitchFamily="-96" charset="-127"/>
              </a:rPr>
              <a:t>how much more </a:t>
            </a:r>
            <a:r>
              <a:rPr lang="en-US" altLang="ko-KR" sz="2200" b="1" dirty="0" smtClean="0">
                <a:ea typeface="굴림" pitchFamily="-96" charset="-127"/>
              </a:rPr>
              <a:t>shall your Father which is in heaven </a:t>
            </a:r>
            <a:r>
              <a:rPr lang="en-US" altLang="ko-KR" sz="2200" dirty="0" smtClean="0">
                <a:ea typeface="굴림" pitchFamily="-96" charset="-127"/>
              </a:rPr>
              <a:t>give good things to them that ask him? </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As bad as you are, you wouldn't think of such a thing. You're at least decent to your own children. </a:t>
            </a:r>
            <a:r>
              <a:rPr lang="en-US" altLang="ko-KR" sz="2200" b="1" dirty="0" smtClean="0">
                <a:ea typeface="굴림" pitchFamily="-96" charset="-127"/>
              </a:rPr>
              <a:t>So don't you think the God who conceived you in love will be even better? </a:t>
            </a:r>
            <a:r>
              <a:rPr lang="en-US" altLang="ko-KR" sz="2200" dirty="0" smtClean="0">
                <a:ea typeface="굴림" pitchFamily="-96" charset="-127"/>
              </a:rPr>
              <a:t>(Matt. 7:11; The Message Bible)</a:t>
            </a:r>
            <a:endParaRPr lang="en-US" sz="22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Knowing that God loves Us</a:t>
            </a:r>
          </a:p>
        </p:txBody>
      </p:sp>
      <p:sp>
        <p:nvSpPr>
          <p:cNvPr id="5123" name="Content Placeholder 4"/>
          <p:cNvSpPr>
            <a:spLocks noGrp="1"/>
          </p:cNvSpPr>
          <p:nvPr>
            <p:ph idx="1"/>
          </p:nvPr>
        </p:nvSpPr>
        <p:spPr>
          <a:xfrm>
            <a:off x="1600200" y="1600200"/>
            <a:ext cx="7239000" cy="4525963"/>
          </a:xfrm>
        </p:spPr>
        <p:txBody>
          <a:bodyPr/>
          <a:lstStyle/>
          <a:p>
            <a:pPr>
              <a:lnSpc>
                <a:spcPct val="80000"/>
              </a:lnSpc>
            </a:pPr>
            <a:r>
              <a:rPr lang="en-US" altLang="ko-KR" sz="2200" dirty="0" smtClean="0">
                <a:ea typeface="굴림" pitchFamily="-96" charset="-127"/>
              </a:rPr>
              <a:t>If the most decent father will do good things for us then God, who is unselfish, other-focused love, will do even greater things for His children.</a:t>
            </a:r>
            <a:endParaRPr lang="en-US" altLang="ko-KR" sz="2200" dirty="0" smtClean="0">
              <a:ea typeface="굴림" pitchFamily="-96" charset="-127"/>
            </a:endParaRPr>
          </a:p>
          <a:p>
            <a:pPr>
              <a:lnSpc>
                <a:spcPct val="80000"/>
              </a:lnSpc>
              <a:buNone/>
            </a:pPr>
            <a:r>
              <a:rPr lang="en-US" altLang="ko-KR" sz="2200" dirty="0" smtClean="0">
                <a:ea typeface="굴림" pitchFamily="-96" charset="-127"/>
              </a:rPr>
              <a:t> </a:t>
            </a:r>
          </a:p>
          <a:p>
            <a:endParaRPr lang="en-US" sz="2200" dirty="0" smtClean="0"/>
          </a:p>
          <a:p>
            <a:endParaRPr lang="en-US" sz="2200" dirty="0" smtClean="0"/>
          </a:p>
          <a:p>
            <a:endParaRPr lang="en-US" sz="22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James 1:16-17</a:t>
            </a:r>
            <a:endParaRPr lang="en-US" dirty="0" smtClean="0"/>
          </a:p>
        </p:txBody>
      </p:sp>
      <p:sp>
        <p:nvSpPr>
          <p:cNvPr id="4099" name="Content Placeholder 2"/>
          <p:cNvSpPr>
            <a:spLocks noGrp="1"/>
          </p:cNvSpPr>
          <p:nvPr>
            <p:ph idx="1"/>
          </p:nvPr>
        </p:nvSpPr>
        <p:spPr/>
        <p:txBody>
          <a:bodyPr/>
          <a:lstStyle/>
          <a:p>
            <a:pPr>
              <a:lnSpc>
                <a:spcPct val="80000"/>
              </a:lnSpc>
            </a:pPr>
            <a:r>
              <a:rPr lang="en-US" altLang="ko-KR" sz="2200" dirty="0" smtClean="0">
                <a:ea typeface="굴림" pitchFamily="-96" charset="-127"/>
              </a:rPr>
              <a:t>James 1:16 Do not err, my beloved brethren. </a:t>
            </a:r>
          </a:p>
          <a:p>
            <a:pPr>
              <a:lnSpc>
                <a:spcPct val="80000"/>
              </a:lnSpc>
            </a:pPr>
            <a:r>
              <a:rPr lang="en-US" altLang="ko-KR" sz="2200" dirty="0" smtClean="0">
                <a:ea typeface="굴림" pitchFamily="-96" charset="-127"/>
              </a:rPr>
              <a:t>James 1:17 Every good gift and every perfect gift is from above, and cometh down from the Father of lights, with whom is no variableness, neither shadow of turning</a:t>
            </a:r>
            <a:r>
              <a:rPr lang="en-US" altLang="ko-KR" sz="2200" dirty="0" smtClean="0">
                <a:ea typeface="굴림" pitchFamily="-96" charset="-127"/>
              </a:rPr>
              <a:t>. </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James 1:16 So, my very dear friends, don't get thrown off course. </a:t>
            </a:r>
          </a:p>
          <a:p>
            <a:pPr>
              <a:lnSpc>
                <a:spcPct val="80000"/>
              </a:lnSpc>
            </a:pPr>
            <a:r>
              <a:rPr lang="en-US" altLang="ko-KR" sz="2200" dirty="0" smtClean="0">
                <a:ea typeface="굴림" pitchFamily="-96" charset="-127"/>
              </a:rPr>
              <a:t>James 1:17 Every desirable and beneficial gift comes out of heaven. The gifts are rivers of light cascading down from the Father of Light. </a:t>
            </a:r>
            <a:r>
              <a:rPr lang="en-US" altLang="ko-KR" sz="2200" b="1" dirty="0" smtClean="0">
                <a:ea typeface="굴림" pitchFamily="-96" charset="-127"/>
              </a:rPr>
              <a:t>There is nothing deceitful in God, nothing two-faced, nothing fickle</a:t>
            </a:r>
            <a:r>
              <a:rPr lang="en-US" altLang="ko-KR" sz="2200" dirty="0" smtClean="0">
                <a:ea typeface="굴림" pitchFamily="-96" charset="-127"/>
              </a:rPr>
              <a:t>. </a:t>
            </a:r>
          </a:p>
          <a:p>
            <a:pPr>
              <a:lnSpc>
                <a:spcPct val="80000"/>
              </a:lnSpc>
            </a:pPr>
            <a:r>
              <a:rPr lang="en-US" altLang="ko-KR" sz="2200" dirty="0" smtClean="0">
                <a:ea typeface="굴림" pitchFamily="-96" charset="-127"/>
              </a:rPr>
              <a:t>James 1:18 He brought us to life using the true Word, showing us off as the crown of all his creatures. (The Message Bible)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r="-4000"/>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590800"/>
            <a:ext cx="7086600" cy="1143000"/>
          </a:xfrm>
        </p:spPr>
        <p:txBody>
          <a:bodyPr/>
          <a:lstStyle/>
          <a:p>
            <a:r>
              <a:rPr lang="en-US" dirty="0" smtClean="0"/>
              <a:t>Look at God’s Character:</a:t>
            </a:r>
            <a:br>
              <a:rPr lang="en-US" dirty="0" smtClean="0"/>
            </a:br>
            <a:r>
              <a:rPr lang="en-US" dirty="0" smtClean="0"/>
              <a:t>God is Completely</a:t>
            </a:r>
            <a:br>
              <a:rPr lang="en-US" dirty="0" smtClean="0"/>
            </a:br>
            <a:r>
              <a:rPr lang="en-US" dirty="0" smtClean="0"/>
              <a:t>TRUSTWORTHY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Psalm 91</a:t>
            </a:r>
          </a:p>
        </p:txBody>
      </p:sp>
      <p:sp>
        <p:nvSpPr>
          <p:cNvPr id="4099" name="Content Placeholder 2"/>
          <p:cNvSpPr>
            <a:spLocks noGrp="1"/>
          </p:cNvSpPr>
          <p:nvPr>
            <p:ph idx="1"/>
          </p:nvPr>
        </p:nvSpPr>
        <p:spPr/>
        <p:txBody>
          <a:bodyPr/>
          <a:lstStyle/>
          <a:p>
            <a:pPr>
              <a:lnSpc>
                <a:spcPct val="80000"/>
              </a:lnSpc>
            </a:pPr>
            <a:r>
              <a:rPr lang="en-US" altLang="ko-KR" sz="2200" dirty="0" smtClean="0">
                <a:ea typeface="굴림" pitchFamily="-96" charset="-127"/>
              </a:rPr>
              <a:t>1 He that </a:t>
            </a:r>
            <a:r>
              <a:rPr lang="en-US" altLang="ko-KR" sz="2200" dirty="0" err="1" smtClean="0">
                <a:ea typeface="굴림" pitchFamily="-96" charset="-127"/>
              </a:rPr>
              <a:t>dwelleth</a:t>
            </a:r>
            <a:r>
              <a:rPr lang="en-US" altLang="ko-KR" sz="2200" dirty="0" smtClean="0">
                <a:ea typeface="굴림" pitchFamily="-96" charset="-127"/>
              </a:rPr>
              <a:t> in the secret place of the most High shall abide under the shadow of the Almighty. 2 </a:t>
            </a:r>
            <a:r>
              <a:rPr lang="en-US" altLang="ko-KR" sz="2200" u="sng" dirty="0" smtClean="0">
                <a:ea typeface="굴림" pitchFamily="-96" charset="-127"/>
              </a:rPr>
              <a:t>I will say of the LORD</a:t>
            </a:r>
            <a:r>
              <a:rPr lang="en-US" altLang="ko-KR" sz="2200" dirty="0" smtClean="0">
                <a:ea typeface="굴림" pitchFamily="-96" charset="-127"/>
              </a:rPr>
              <a:t>, He is my refuge and my fortress: </a:t>
            </a:r>
            <a:r>
              <a:rPr lang="en-US" altLang="ko-KR" sz="2200" u="sng" dirty="0" smtClean="0">
                <a:ea typeface="굴림" pitchFamily="-96" charset="-127"/>
              </a:rPr>
              <a:t>my God; in him will I trust</a:t>
            </a:r>
            <a:r>
              <a:rPr lang="en-US" altLang="ko-KR" sz="2200" dirty="0" smtClean="0">
                <a:ea typeface="굴림" pitchFamily="-96" charset="-127"/>
              </a:rPr>
              <a:t>. </a:t>
            </a:r>
          </a:p>
          <a:p>
            <a:pPr>
              <a:lnSpc>
                <a:spcPct val="80000"/>
              </a:lnSpc>
              <a:buNone/>
            </a:pPr>
            <a:endParaRPr lang="en-US" altLang="ko-KR" sz="2200" dirty="0" smtClean="0">
              <a:ea typeface="굴림" pitchFamily="-96" charset="-127"/>
            </a:endParaRPr>
          </a:p>
          <a:p>
            <a:pPr>
              <a:lnSpc>
                <a:spcPct val="80000"/>
              </a:lnSpc>
            </a:pPr>
            <a:r>
              <a:rPr lang="en-US" altLang="ko-KR" sz="2200" dirty="0" smtClean="0">
                <a:ea typeface="굴림" pitchFamily="-96" charset="-127"/>
              </a:rPr>
              <a:t>3 Surely he shall deliver thee from the snare of the fowler, and from the noisome pestilence. 4 He shall cover thee with his feathers, and under his wings </a:t>
            </a:r>
            <a:r>
              <a:rPr lang="en-US" altLang="ko-KR" sz="2200" u="sng" dirty="0" err="1" smtClean="0">
                <a:ea typeface="굴림" pitchFamily="-96" charset="-127"/>
              </a:rPr>
              <a:t>shalt</a:t>
            </a:r>
            <a:r>
              <a:rPr lang="en-US" altLang="ko-KR" sz="2200" u="sng" dirty="0" smtClean="0">
                <a:ea typeface="굴림" pitchFamily="-96" charset="-127"/>
              </a:rPr>
              <a:t> thou trust</a:t>
            </a:r>
            <a:r>
              <a:rPr lang="en-US" altLang="ko-KR" sz="2200" dirty="0" smtClean="0">
                <a:ea typeface="굴림" pitchFamily="-96" charset="-127"/>
              </a:rPr>
              <a:t>: his truth shall be thy shield and buckler. </a:t>
            </a:r>
          </a:p>
          <a:p>
            <a:pPr>
              <a:lnSpc>
                <a:spcPct val="80000"/>
              </a:lnSpc>
              <a:buNone/>
            </a:pPr>
            <a:endParaRPr lang="en-US" altLang="ko-KR" sz="2200" dirty="0" smtClean="0">
              <a:ea typeface="굴림" pitchFamily="-96" charset="-127"/>
            </a:endParaRPr>
          </a:p>
          <a:p>
            <a:pPr>
              <a:lnSpc>
                <a:spcPct val="80000"/>
              </a:lnSpc>
            </a:pPr>
            <a:r>
              <a:rPr lang="en-US" altLang="ko-KR" sz="2200" dirty="0" smtClean="0">
                <a:ea typeface="굴림" pitchFamily="-96" charset="-127"/>
              </a:rPr>
              <a:t>5 Thou </a:t>
            </a:r>
            <a:r>
              <a:rPr lang="en-US" altLang="ko-KR" sz="2200" dirty="0" err="1" smtClean="0">
                <a:ea typeface="굴림" pitchFamily="-96" charset="-127"/>
              </a:rPr>
              <a:t>shalt</a:t>
            </a:r>
            <a:r>
              <a:rPr lang="en-US" altLang="ko-KR" sz="2200" dirty="0" smtClean="0">
                <a:ea typeface="굴림" pitchFamily="-96" charset="-127"/>
              </a:rPr>
              <a:t> not be </a:t>
            </a:r>
            <a:r>
              <a:rPr lang="en-US" altLang="ko-KR" sz="2200" u="sng" dirty="0" smtClean="0">
                <a:ea typeface="굴림" pitchFamily="-96" charset="-127"/>
              </a:rPr>
              <a:t>afraid</a:t>
            </a:r>
            <a:r>
              <a:rPr lang="en-US" altLang="ko-KR" sz="2200" dirty="0" smtClean="0">
                <a:ea typeface="굴림" pitchFamily="-96" charset="-127"/>
              </a:rPr>
              <a:t> for the terror by night; nor for the arrow that </a:t>
            </a:r>
            <a:r>
              <a:rPr lang="en-US" altLang="ko-KR" sz="2200" dirty="0" err="1" smtClean="0">
                <a:ea typeface="굴림" pitchFamily="-96" charset="-127"/>
              </a:rPr>
              <a:t>flieth</a:t>
            </a:r>
            <a:r>
              <a:rPr lang="en-US" altLang="ko-KR" sz="2200" dirty="0" smtClean="0">
                <a:ea typeface="굴림" pitchFamily="-96" charset="-127"/>
              </a:rPr>
              <a:t> by day; 6 Nor for the pestilence that </a:t>
            </a:r>
            <a:r>
              <a:rPr lang="en-US" altLang="ko-KR" sz="2200" dirty="0" err="1" smtClean="0">
                <a:ea typeface="굴림" pitchFamily="-96" charset="-127"/>
              </a:rPr>
              <a:t>walketh</a:t>
            </a:r>
            <a:r>
              <a:rPr lang="en-US" altLang="ko-KR" sz="2200" dirty="0" smtClean="0">
                <a:ea typeface="굴림" pitchFamily="-96" charset="-127"/>
              </a:rPr>
              <a:t> in darkness; nor for the destruction that </a:t>
            </a:r>
            <a:r>
              <a:rPr lang="en-US" altLang="ko-KR" sz="2200" dirty="0" err="1" smtClean="0">
                <a:ea typeface="굴림" pitchFamily="-96" charset="-127"/>
              </a:rPr>
              <a:t>wasteth</a:t>
            </a:r>
            <a:r>
              <a:rPr lang="en-US" altLang="ko-KR" sz="2200" dirty="0" smtClean="0">
                <a:ea typeface="굴림" pitchFamily="-96" charset="-127"/>
              </a:rPr>
              <a:t> at noonday.</a:t>
            </a:r>
            <a:endParaRPr lang="en-US" sz="2200" dirty="0" smtClean="0"/>
          </a:p>
          <a:p>
            <a:endParaRPr lang="en-US" sz="2200" dirty="0" smtClean="0"/>
          </a:p>
          <a:p>
            <a:endParaRPr lang="en-US" sz="22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What does it mean to be “trustworthy”</a:t>
            </a:r>
          </a:p>
        </p:txBody>
      </p:sp>
      <p:sp>
        <p:nvSpPr>
          <p:cNvPr id="5123" name="Content Placeholder 4"/>
          <p:cNvSpPr>
            <a:spLocks noGrp="1"/>
          </p:cNvSpPr>
          <p:nvPr>
            <p:ph idx="1"/>
          </p:nvPr>
        </p:nvSpPr>
        <p:spPr>
          <a:xfrm>
            <a:off x="1600200" y="1905000"/>
            <a:ext cx="7239000" cy="4525963"/>
          </a:xfrm>
        </p:spPr>
        <p:txBody>
          <a:bodyPr/>
          <a:lstStyle/>
          <a:p>
            <a:pPr>
              <a:lnSpc>
                <a:spcPct val="80000"/>
              </a:lnSpc>
            </a:pPr>
            <a:r>
              <a:rPr lang="en-US" sz="2200" dirty="0" smtClean="0">
                <a:ea typeface="굴림" pitchFamily="-96" charset="-127"/>
              </a:rPr>
              <a:t>The Bible often uses the word “faithfulness” which basically means “trustworthy”.</a:t>
            </a:r>
          </a:p>
          <a:p>
            <a:pPr>
              <a:lnSpc>
                <a:spcPct val="80000"/>
              </a:lnSpc>
              <a:buNone/>
            </a:pPr>
            <a:endParaRPr lang="en-US" sz="2200" dirty="0" smtClean="0">
              <a:ea typeface="굴림" pitchFamily="-96" charset="-127"/>
            </a:endParaRPr>
          </a:p>
          <a:p>
            <a:pPr>
              <a:lnSpc>
                <a:spcPct val="80000"/>
              </a:lnSpc>
            </a:pPr>
            <a:r>
              <a:rPr lang="en-US" sz="2200" dirty="0" err="1" smtClean="0">
                <a:ea typeface="굴림" pitchFamily="-96" charset="-127"/>
              </a:rPr>
              <a:t>Pistis</a:t>
            </a:r>
            <a:r>
              <a:rPr lang="en-US" sz="2200" dirty="0" smtClean="0">
                <a:ea typeface="굴림" pitchFamily="-96" charset="-127"/>
              </a:rPr>
              <a:t> - fidelity, faithfulness; the character of one who can be relied on </a:t>
            </a:r>
          </a:p>
          <a:p>
            <a:pPr>
              <a:lnSpc>
                <a:spcPct val="80000"/>
              </a:lnSpc>
            </a:pPr>
            <a:endParaRPr lang="en-US" sz="2200" i="1" dirty="0" smtClean="0">
              <a:ea typeface="굴림" pitchFamily="-96" charset="-127"/>
            </a:endParaRPr>
          </a:p>
          <a:p>
            <a:pPr>
              <a:lnSpc>
                <a:spcPct val="80000"/>
              </a:lnSpc>
            </a:pPr>
            <a:r>
              <a:rPr lang="en-US" sz="2200" dirty="0" smtClean="0">
                <a:ea typeface="굴림" pitchFamily="-96" charset="-127"/>
              </a:rPr>
              <a:t>The first key to exercising faith is to know the truth about God’s character – that He is completely </a:t>
            </a:r>
            <a:r>
              <a:rPr lang="en-US" sz="2200" i="1" dirty="0" smtClean="0">
                <a:ea typeface="굴림" pitchFamily="-96" charset="-127"/>
              </a:rPr>
              <a:t>worthy of our trust</a:t>
            </a:r>
            <a:r>
              <a:rPr lang="en-US" sz="2200" dirty="0" smtClean="0">
                <a:ea typeface="굴림" pitchFamily="-96" charset="-127"/>
              </a:rPr>
              <a:t>.</a:t>
            </a:r>
            <a:endParaRPr lang="en-US" sz="2200" dirty="0" smtClean="0"/>
          </a:p>
          <a:p>
            <a:endParaRPr lang="en-US" sz="2200" dirty="0" smtClean="0"/>
          </a:p>
          <a:p>
            <a:endParaRPr lang="en-US" sz="2200" dirty="0" smtClean="0"/>
          </a:p>
          <a:p>
            <a:endParaRPr lang="en-US" sz="22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God is Completely “Trustworthy”</a:t>
            </a:r>
          </a:p>
        </p:txBody>
      </p:sp>
      <p:sp>
        <p:nvSpPr>
          <p:cNvPr id="4099" name="Content Placeholder 2"/>
          <p:cNvSpPr>
            <a:spLocks noGrp="1"/>
          </p:cNvSpPr>
          <p:nvPr>
            <p:ph idx="1"/>
          </p:nvPr>
        </p:nvSpPr>
        <p:spPr/>
        <p:txBody>
          <a:bodyPr/>
          <a:lstStyle/>
          <a:p>
            <a:r>
              <a:rPr lang="en-US" sz="2400" i="1" dirty="0" smtClean="0"/>
              <a:t>1Co 1:9 God is faithful (reliable, trustworthy, and therefore ever true to His promise, and He can be depended on); by Him you were called into </a:t>
            </a:r>
            <a:r>
              <a:rPr lang="en-US" sz="2400" i="1" u="sng" dirty="0" smtClean="0"/>
              <a:t>companionship</a:t>
            </a:r>
            <a:r>
              <a:rPr lang="en-US" sz="2400" i="1" dirty="0" smtClean="0"/>
              <a:t> and participation with His Son, Jesus Christ our Lord.  </a:t>
            </a:r>
            <a:r>
              <a:rPr lang="en-US" sz="2400" dirty="0" smtClean="0"/>
              <a:t>(Amplified)</a:t>
            </a:r>
          </a:p>
          <a:p>
            <a:endParaRPr lang="en-US" sz="2200" dirty="0" smtClean="0"/>
          </a:p>
          <a:p>
            <a:endParaRPr lang="en-US" sz="22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Trust Based on Relationship</a:t>
            </a:r>
          </a:p>
        </p:txBody>
      </p:sp>
      <p:sp>
        <p:nvSpPr>
          <p:cNvPr id="5123" name="Content Placeholder 4"/>
          <p:cNvSpPr>
            <a:spLocks noGrp="1"/>
          </p:cNvSpPr>
          <p:nvPr>
            <p:ph idx="1"/>
          </p:nvPr>
        </p:nvSpPr>
        <p:spPr>
          <a:xfrm>
            <a:off x="1600200" y="1600200"/>
            <a:ext cx="7239000" cy="4525963"/>
          </a:xfrm>
        </p:spPr>
        <p:txBody>
          <a:bodyPr/>
          <a:lstStyle/>
          <a:p>
            <a:pPr>
              <a:lnSpc>
                <a:spcPct val="80000"/>
              </a:lnSpc>
            </a:pPr>
            <a:r>
              <a:rPr lang="en-US" sz="2200" dirty="0" smtClean="0">
                <a:ea typeface="굴림" pitchFamily="-96" charset="-127"/>
              </a:rPr>
              <a:t>The word “companionship” (KJV uses the word “fellowship”) is from the Greek word </a:t>
            </a:r>
            <a:r>
              <a:rPr lang="en-US" sz="2200" i="1" dirty="0" err="1" smtClean="0">
                <a:ea typeface="굴림" pitchFamily="-96" charset="-127"/>
              </a:rPr>
              <a:t>koinonia</a:t>
            </a:r>
            <a:r>
              <a:rPr lang="en-US" sz="2200" dirty="0" smtClean="0">
                <a:ea typeface="굴림" pitchFamily="-96" charset="-127"/>
              </a:rPr>
              <a:t> which is in relation to “community” or “intimacy”.</a:t>
            </a:r>
          </a:p>
          <a:p>
            <a:pPr>
              <a:lnSpc>
                <a:spcPct val="80000"/>
              </a:lnSpc>
              <a:buNone/>
            </a:pPr>
            <a:endParaRPr lang="en-US" sz="2200" dirty="0" smtClean="0">
              <a:ea typeface="굴림" pitchFamily="-96" charset="-127"/>
            </a:endParaRPr>
          </a:p>
          <a:p>
            <a:pPr>
              <a:lnSpc>
                <a:spcPct val="80000"/>
              </a:lnSpc>
            </a:pPr>
            <a:r>
              <a:rPr lang="en-US" sz="2200" dirty="0" smtClean="0">
                <a:ea typeface="굴림" pitchFamily="-96" charset="-127"/>
              </a:rPr>
              <a:t>One cannot count God as worthy of their trust apart from a true relationship with Him.</a:t>
            </a:r>
            <a:endParaRPr lang="en-US" sz="2200" dirty="0" smtClean="0"/>
          </a:p>
          <a:p>
            <a:endParaRPr lang="en-US" sz="2200" dirty="0" smtClean="0"/>
          </a:p>
          <a:p>
            <a:endParaRPr lang="en-US" sz="2200" dirty="0" smtClean="0"/>
          </a:p>
          <a:p>
            <a:endParaRPr lang="en-US" sz="22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God is Completely “Trustworthy”</a:t>
            </a:r>
          </a:p>
        </p:txBody>
      </p:sp>
      <p:sp>
        <p:nvSpPr>
          <p:cNvPr id="4099" name="Content Placeholder 2"/>
          <p:cNvSpPr>
            <a:spLocks noGrp="1"/>
          </p:cNvSpPr>
          <p:nvPr>
            <p:ph idx="1"/>
          </p:nvPr>
        </p:nvSpPr>
        <p:spPr/>
        <p:txBody>
          <a:bodyPr/>
          <a:lstStyle/>
          <a:p>
            <a:r>
              <a:rPr lang="en-US" sz="2400" i="1" dirty="0" smtClean="0"/>
              <a:t>Heb 11:11 Because of faith also Sarah herself received physical power to conceive a child, even when she was long past the age for it, </a:t>
            </a:r>
            <a:r>
              <a:rPr lang="en-US" sz="2400" b="1" i="1" dirty="0" smtClean="0"/>
              <a:t>because she considered [God] </a:t>
            </a:r>
            <a:r>
              <a:rPr lang="en-US" sz="2400" i="1" dirty="0" smtClean="0"/>
              <a:t>Who had given her the promise to be </a:t>
            </a:r>
            <a:r>
              <a:rPr lang="en-US" sz="2400" b="1" i="1" dirty="0" smtClean="0"/>
              <a:t>reliable and trustworthy </a:t>
            </a:r>
            <a:r>
              <a:rPr lang="en-US" sz="2400" i="1" dirty="0" smtClean="0"/>
              <a:t>and true to His word.(5) </a:t>
            </a:r>
            <a:r>
              <a:rPr lang="en-US" sz="2400" dirty="0" smtClean="0"/>
              <a:t>(Amplified)</a:t>
            </a:r>
          </a:p>
          <a:p>
            <a:endParaRPr lang="en-US" sz="2200" dirty="0" smtClean="0"/>
          </a:p>
          <a:p>
            <a:endParaRPr lang="en-US" sz="2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The Love Relationship</a:t>
            </a:r>
          </a:p>
        </p:txBody>
      </p:sp>
      <p:sp>
        <p:nvSpPr>
          <p:cNvPr id="5123" name="Content Placeholder 4"/>
          <p:cNvSpPr>
            <a:spLocks noGrp="1"/>
          </p:cNvSpPr>
          <p:nvPr>
            <p:ph idx="1"/>
          </p:nvPr>
        </p:nvSpPr>
        <p:spPr>
          <a:xfrm>
            <a:off x="1600200" y="1600200"/>
            <a:ext cx="7239000" cy="4525963"/>
          </a:xfrm>
        </p:spPr>
        <p:txBody>
          <a:bodyPr/>
          <a:lstStyle/>
          <a:p>
            <a:pPr>
              <a:lnSpc>
                <a:spcPct val="80000"/>
              </a:lnSpc>
            </a:pPr>
            <a:r>
              <a:rPr lang="en-US" altLang="ko-KR" sz="2200" dirty="0" smtClean="0">
                <a:ea typeface="굴림" pitchFamily="-96" charset="-127"/>
              </a:rPr>
              <a:t>Jesus Christ has revealed as no one else has done, the heart of the Eternal, so that we know God not only as the infinite Creator, the Absolute Reason, the Omnipotent King, </a:t>
            </a:r>
            <a:r>
              <a:rPr lang="en-US" altLang="ko-KR" sz="2200" b="1" dirty="0" smtClean="0">
                <a:ea typeface="굴림" pitchFamily="-96" charset="-127"/>
              </a:rPr>
              <a:t>but as the All-loving Father, whose sovereignty is a sovereignty of love</a:t>
            </a:r>
            <a:r>
              <a:rPr lang="en-US" altLang="ko-KR" sz="2200" dirty="0" smtClean="0">
                <a:ea typeface="굴림" pitchFamily="-96" charset="-127"/>
              </a:rPr>
              <a:t>, whose law is as merciful as it is just, and whose abounding grace is a regenerating force which can quicken even those who are dead in trespasses and sins. (President L. Clark </a:t>
            </a:r>
            <a:r>
              <a:rPr lang="en-US" altLang="ko-KR" sz="2200" dirty="0" err="1" smtClean="0">
                <a:ea typeface="굴림" pitchFamily="-96" charset="-127"/>
              </a:rPr>
              <a:t>Seelye</a:t>
            </a:r>
            <a:r>
              <a:rPr lang="en-US" altLang="ko-KR" sz="2200" dirty="0" smtClean="0">
                <a:ea typeface="굴림" pitchFamily="-96" charset="-127"/>
              </a:rPr>
              <a:t> Of Smith College, Union University Quarterly, Volume 2, p. 128, 1905)</a:t>
            </a:r>
          </a:p>
          <a:p>
            <a:pPr>
              <a:lnSpc>
                <a:spcPct val="80000"/>
              </a:lnSpc>
              <a:buNone/>
            </a:pPr>
            <a:r>
              <a:rPr lang="en-US" altLang="ko-KR" sz="2200" dirty="0" smtClean="0">
                <a:ea typeface="굴림" pitchFamily="-96" charset="-127"/>
              </a:rPr>
              <a:t> </a:t>
            </a:r>
          </a:p>
          <a:p>
            <a:pPr>
              <a:lnSpc>
                <a:spcPct val="80000"/>
              </a:lnSpc>
            </a:pPr>
            <a:endParaRPr lang="en-US" sz="2200" dirty="0" smtClean="0">
              <a:ea typeface="굴림" pitchFamily="-96" charset="-127"/>
            </a:endParaRPr>
          </a:p>
          <a:p>
            <a:endParaRPr lang="en-US" sz="2200" dirty="0" smtClean="0"/>
          </a:p>
          <a:p>
            <a:endParaRPr lang="en-US" sz="2200" dirty="0" smtClean="0"/>
          </a:p>
          <a:p>
            <a:endParaRPr lang="en-US"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Why this Emphasis on God being Worthy of Trust?</a:t>
            </a:r>
          </a:p>
        </p:txBody>
      </p:sp>
      <p:sp>
        <p:nvSpPr>
          <p:cNvPr id="5123" name="Content Placeholder 4"/>
          <p:cNvSpPr>
            <a:spLocks noGrp="1"/>
          </p:cNvSpPr>
          <p:nvPr>
            <p:ph idx="1"/>
          </p:nvPr>
        </p:nvSpPr>
        <p:spPr>
          <a:xfrm>
            <a:off x="1600200" y="2209800"/>
            <a:ext cx="7239000" cy="4525963"/>
          </a:xfrm>
        </p:spPr>
        <p:txBody>
          <a:bodyPr/>
          <a:lstStyle/>
          <a:p>
            <a:pPr>
              <a:lnSpc>
                <a:spcPct val="80000"/>
              </a:lnSpc>
            </a:pPr>
            <a:r>
              <a:rPr lang="en-US" sz="2200" dirty="0" smtClean="0">
                <a:ea typeface="굴림" pitchFamily="-96" charset="-127"/>
              </a:rPr>
              <a:t>God has been lied on time and time again concerning His character.</a:t>
            </a:r>
          </a:p>
          <a:p>
            <a:pPr>
              <a:lnSpc>
                <a:spcPct val="80000"/>
              </a:lnSpc>
              <a:buNone/>
            </a:pPr>
            <a:endParaRPr lang="en-US" sz="2200" dirty="0" smtClean="0">
              <a:ea typeface="굴림" pitchFamily="-96" charset="-127"/>
            </a:endParaRPr>
          </a:p>
          <a:p>
            <a:pPr>
              <a:lnSpc>
                <a:spcPct val="80000"/>
              </a:lnSpc>
            </a:pPr>
            <a:r>
              <a:rPr lang="en-US" sz="2200" dirty="0" smtClean="0">
                <a:ea typeface="굴림" pitchFamily="-96" charset="-127"/>
              </a:rPr>
              <a:t>These lies have not only come from Satan, but Satan has actually been able to propagate lies concerning God’s character through the church.</a:t>
            </a:r>
            <a:endParaRPr lang="en-US" sz="2200" dirty="0" smtClean="0"/>
          </a:p>
          <a:p>
            <a:endParaRPr lang="en-US" sz="2200" dirty="0" smtClean="0"/>
          </a:p>
          <a:p>
            <a:endParaRPr lang="en-US" sz="2200" dirty="0" smtClean="0"/>
          </a:p>
          <a:p>
            <a:endParaRPr lang="en-US" sz="22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God’s Character Slandered</a:t>
            </a:r>
          </a:p>
        </p:txBody>
      </p:sp>
      <p:sp>
        <p:nvSpPr>
          <p:cNvPr id="4099" name="Content Placeholder 2"/>
          <p:cNvSpPr>
            <a:spLocks noGrp="1"/>
          </p:cNvSpPr>
          <p:nvPr>
            <p:ph idx="1"/>
          </p:nvPr>
        </p:nvSpPr>
        <p:spPr>
          <a:xfrm>
            <a:off x="381000" y="1371600"/>
            <a:ext cx="8001000" cy="4525963"/>
          </a:xfrm>
        </p:spPr>
        <p:txBody>
          <a:bodyPr/>
          <a:lstStyle/>
          <a:p>
            <a:pPr>
              <a:lnSpc>
                <a:spcPct val="80000"/>
              </a:lnSpc>
            </a:pPr>
            <a:r>
              <a:rPr lang="en-US" altLang="ko-KR" sz="2200" dirty="0" smtClean="0">
                <a:ea typeface="굴림" pitchFamily="-96" charset="-127"/>
              </a:rPr>
              <a:t>1 Now the serpent was more </a:t>
            </a:r>
            <a:r>
              <a:rPr lang="en-US" altLang="ko-KR" sz="2200" dirty="0" err="1" smtClean="0">
                <a:ea typeface="굴림" pitchFamily="-96" charset="-127"/>
              </a:rPr>
              <a:t>subtil</a:t>
            </a:r>
            <a:r>
              <a:rPr lang="en-US" altLang="ko-KR" sz="2200" dirty="0" smtClean="0">
                <a:ea typeface="굴림" pitchFamily="-96" charset="-127"/>
              </a:rPr>
              <a:t> than any beast of the field which the LORD God had made. And he said unto the woman, Yea, hath God said, Ye shall not eat of every tree of the garden? 2 And the woman said unto the serpent, We may eat of the fruit of the trees of the garden: 3 But of the fruit of the tree which is in the midst of the garden, God hath said, Ye shall not eat of it, neither shall ye touch it, lest ye die. </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4 And the serpent said unto the woman, Ye shall not surely die: 5 For God doth know that in the day ye eat thereof, then your eyes shall be opened, and ye shall be as gods, knowing good and evil.</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6 And when the woman saw that the tree was good for food, and that it was pleasant to the eyes, and a tree to be desired to make one wise, she took of the fruit thereof, and did eat, and gave also unto her husband with her; and he did eat</a:t>
            </a:r>
            <a:endParaRPr lang="en-US" sz="2200" dirty="0" smtClean="0"/>
          </a:p>
          <a:p>
            <a:endParaRPr lang="en-US" sz="22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The first sin was a “Breach of Trust”</a:t>
            </a:r>
          </a:p>
        </p:txBody>
      </p:sp>
      <p:sp>
        <p:nvSpPr>
          <p:cNvPr id="5123" name="Content Placeholder 4"/>
          <p:cNvSpPr>
            <a:spLocks noGrp="1"/>
          </p:cNvSpPr>
          <p:nvPr>
            <p:ph idx="1"/>
          </p:nvPr>
        </p:nvSpPr>
        <p:spPr>
          <a:xfrm>
            <a:off x="1600200" y="2209800"/>
            <a:ext cx="7239000" cy="4525963"/>
          </a:xfrm>
        </p:spPr>
        <p:txBody>
          <a:bodyPr/>
          <a:lstStyle/>
          <a:p>
            <a:pPr>
              <a:lnSpc>
                <a:spcPct val="80000"/>
              </a:lnSpc>
            </a:pPr>
            <a:r>
              <a:rPr lang="en-US" sz="2200" dirty="0" smtClean="0">
                <a:ea typeface="굴림" pitchFamily="-96" charset="-127"/>
              </a:rPr>
              <a:t>Satan painted a picture of God as egotistical, selfish, tyrannical, and totally untrustworthy.</a:t>
            </a:r>
          </a:p>
          <a:p>
            <a:pPr>
              <a:lnSpc>
                <a:spcPct val="80000"/>
              </a:lnSpc>
              <a:buNone/>
            </a:pPr>
            <a:endParaRPr lang="en-US" sz="2200" dirty="0" smtClean="0">
              <a:ea typeface="굴림" pitchFamily="-96" charset="-127"/>
            </a:endParaRPr>
          </a:p>
          <a:p>
            <a:pPr>
              <a:lnSpc>
                <a:spcPct val="80000"/>
              </a:lnSpc>
            </a:pPr>
            <a:r>
              <a:rPr lang="en-US" sz="2200" dirty="0" smtClean="0">
                <a:ea typeface="굴림" pitchFamily="-96" charset="-127"/>
              </a:rPr>
              <a:t>He does the same thing today, often using religious terminology:</a:t>
            </a:r>
          </a:p>
          <a:p>
            <a:pPr lvl="1">
              <a:lnSpc>
                <a:spcPct val="80000"/>
              </a:lnSpc>
            </a:pPr>
            <a:r>
              <a:rPr lang="en-US" sz="1800" dirty="0" smtClean="0">
                <a:ea typeface="굴림" pitchFamily="-96" charset="-127"/>
              </a:rPr>
              <a:t>God’s ways are mysterious. You never know what He will do.</a:t>
            </a:r>
          </a:p>
          <a:p>
            <a:pPr lvl="1">
              <a:lnSpc>
                <a:spcPct val="80000"/>
              </a:lnSpc>
            </a:pPr>
            <a:r>
              <a:rPr lang="en-US" sz="1800" dirty="0" smtClean="0">
                <a:ea typeface="굴림" pitchFamily="-96" charset="-127"/>
              </a:rPr>
              <a:t>God is sovereign so what is happening in your life is His will for you.</a:t>
            </a:r>
          </a:p>
          <a:p>
            <a:pPr lvl="1">
              <a:lnSpc>
                <a:spcPct val="80000"/>
              </a:lnSpc>
            </a:pPr>
            <a:r>
              <a:rPr lang="en-US" sz="1800" dirty="0" smtClean="0">
                <a:ea typeface="굴림" pitchFamily="-96" charset="-127"/>
              </a:rPr>
              <a:t>God did not answer your prayer because it was not His will, in spite of what the Bible promised you.</a:t>
            </a:r>
          </a:p>
          <a:p>
            <a:pPr lvl="1">
              <a:lnSpc>
                <a:spcPct val="80000"/>
              </a:lnSpc>
            </a:pPr>
            <a:r>
              <a:rPr lang="en-US" sz="1800" dirty="0" smtClean="0">
                <a:ea typeface="굴림" pitchFamily="-96" charset="-127"/>
              </a:rPr>
              <a:t>God is angry with you and will destroy you </a:t>
            </a:r>
            <a:r>
              <a:rPr lang="en-US" sz="1800" dirty="0" err="1" smtClean="0">
                <a:ea typeface="굴림" pitchFamily="-96" charset="-127"/>
              </a:rPr>
              <a:t>you</a:t>
            </a:r>
            <a:r>
              <a:rPr lang="en-US" sz="1800" dirty="0" smtClean="0">
                <a:ea typeface="굴림" pitchFamily="-96" charset="-127"/>
              </a:rPr>
              <a:t> wretched sinner.</a:t>
            </a:r>
          </a:p>
          <a:p>
            <a:pPr lvl="1">
              <a:lnSpc>
                <a:spcPct val="80000"/>
              </a:lnSpc>
            </a:pPr>
            <a:r>
              <a:rPr lang="en-US" sz="1800" dirty="0" smtClean="0">
                <a:ea typeface="굴림" pitchFamily="-96" charset="-127"/>
              </a:rPr>
              <a:t>God does not love you</a:t>
            </a:r>
            <a:endParaRPr lang="en-US" sz="1800" dirty="0" smtClean="0"/>
          </a:p>
          <a:p>
            <a:endParaRPr lang="en-US" sz="2200" dirty="0" smtClean="0"/>
          </a:p>
          <a:p>
            <a:endParaRPr lang="en-US" sz="2200" dirty="0" smtClean="0"/>
          </a:p>
          <a:p>
            <a:endParaRPr lang="en-US" sz="2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Lack of trust resulted in “death” which is separation</a:t>
            </a:r>
          </a:p>
        </p:txBody>
      </p:sp>
      <p:sp>
        <p:nvSpPr>
          <p:cNvPr id="5123" name="Content Placeholder 4"/>
          <p:cNvSpPr>
            <a:spLocks noGrp="1"/>
          </p:cNvSpPr>
          <p:nvPr>
            <p:ph idx="1"/>
          </p:nvPr>
        </p:nvSpPr>
        <p:spPr>
          <a:xfrm>
            <a:off x="1600200" y="2209800"/>
            <a:ext cx="7239000" cy="4525963"/>
          </a:xfrm>
        </p:spPr>
        <p:txBody>
          <a:bodyPr/>
          <a:lstStyle/>
          <a:p>
            <a:pPr>
              <a:lnSpc>
                <a:spcPct val="80000"/>
              </a:lnSpc>
            </a:pPr>
            <a:r>
              <a:rPr lang="en-US" sz="2200" dirty="0" smtClean="0">
                <a:ea typeface="굴림" pitchFamily="-96" charset="-127"/>
              </a:rPr>
              <a:t>Failure to believe what God says about Himself rather than what His enemy said brought death upon Adam and Eve.</a:t>
            </a:r>
          </a:p>
          <a:p>
            <a:pPr>
              <a:lnSpc>
                <a:spcPct val="80000"/>
              </a:lnSpc>
              <a:buNone/>
            </a:pPr>
            <a:endParaRPr lang="en-US" sz="2200" dirty="0" smtClean="0">
              <a:ea typeface="굴림" pitchFamily="-96" charset="-127"/>
            </a:endParaRPr>
          </a:p>
          <a:p>
            <a:pPr>
              <a:lnSpc>
                <a:spcPct val="80000"/>
              </a:lnSpc>
            </a:pPr>
            <a:r>
              <a:rPr lang="en-US" sz="2200" dirty="0" smtClean="0">
                <a:ea typeface="굴림" pitchFamily="-96" charset="-127"/>
              </a:rPr>
              <a:t>This “death” did not start as “physical”. It was </a:t>
            </a:r>
            <a:r>
              <a:rPr lang="en-US" sz="2200" dirty="0" err="1" smtClean="0">
                <a:ea typeface="굴림" pitchFamily="-96" charset="-127"/>
              </a:rPr>
              <a:t>seperation</a:t>
            </a:r>
            <a:r>
              <a:rPr lang="en-US" sz="2200" dirty="0" smtClean="0">
                <a:ea typeface="굴림" pitchFamily="-96" charset="-127"/>
              </a:rPr>
              <a:t> from the life of God.</a:t>
            </a:r>
          </a:p>
          <a:p>
            <a:pPr>
              <a:lnSpc>
                <a:spcPct val="80000"/>
              </a:lnSpc>
            </a:pPr>
            <a:endParaRPr lang="en-US" sz="2200" dirty="0" smtClean="0">
              <a:ea typeface="굴림" pitchFamily="-96" charset="-127"/>
            </a:endParaRPr>
          </a:p>
          <a:p>
            <a:pPr>
              <a:lnSpc>
                <a:spcPct val="80000"/>
              </a:lnSpc>
            </a:pPr>
            <a:r>
              <a:rPr lang="en-US" sz="2200" dirty="0" smtClean="0">
                <a:ea typeface="굴림" pitchFamily="-96" charset="-127"/>
              </a:rPr>
              <a:t>Separation from God means a break in the relationship with Him.</a:t>
            </a:r>
          </a:p>
          <a:p>
            <a:pPr>
              <a:lnSpc>
                <a:spcPct val="80000"/>
              </a:lnSpc>
            </a:pPr>
            <a:endParaRPr lang="en-US" sz="2200" dirty="0" smtClean="0">
              <a:ea typeface="굴림" pitchFamily="-96" charset="-127"/>
            </a:endParaRPr>
          </a:p>
          <a:p>
            <a:pPr>
              <a:lnSpc>
                <a:spcPct val="80000"/>
              </a:lnSpc>
            </a:pPr>
            <a:r>
              <a:rPr lang="en-US" sz="2200" dirty="0" smtClean="0">
                <a:ea typeface="굴림" pitchFamily="-96" charset="-127"/>
              </a:rPr>
              <a:t>Unlike Adam and Eve, we must be more like Sarah, who judged God as “trustworthy”.</a:t>
            </a:r>
            <a:endParaRPr lang="en-US" sz="2200" dirty="0" smtClean="0"/>
          </a:p>
          <a:p>
            <a:endParaRPr lang="en-US" sz="2200" dirty="0" smtClean="0"/>
          </a:p>
          <a:p>
            <a:endParaRPr lang="en-US" sz="2200" dirty="0" smtClean="0"/>
          </a:p>
          <a:p>
            <a:endParaRPr lang="en-US" sz="22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God is Completely “Trustworthy”</a:t>
            </a:r>
          </a:p>
        </p:txBody>
      </p:sp>
      <p:sp>
        <p:nvSpPr>
          <p:cNvPr id="4099" name="Content Placeholder 2"/>
          <p:cNvSpPr>
            <a:spLocks noGrp="1"/>
          </p:cNvSpPr>
          <p:nvPr>
            <p:ph idx="1"/>
          </p:nvPr>
        </p:nvSpPr>
        <p:spPr/>
        <p:txBody>
          <a:bodyPr/>
          <a:lstStyle/>
          <a:p>
            <a:r>
              <a:rPr lang="en-US" sz="2400" i="1" dirty="0" smtClean="0"/>
              <a:t>Although not all believe God's words, this does not affect His faithfulness towards those He had chosen. It is unthinkable that He would ever be unfaithful; </a:t>
            </a:r>
            <a:r>
              <a:rPr lang="en-US" sz="2400" b="1" i="1" dirty="0" smtClean="0"/>
              <a:t>He is true and trustworthy in every way</a:t>
            </a:r>
            <a:r>
              <a:rPr lang="en-US" sz="2400" i="1" dirty="0" smtClean="0"/>
              <a:t>, even though no man can make such a claim about himself.</a:t>
            </a:r>
            <a:r>
              <a:rPr lang="en-US" sz="2400" dirty="0" smtClean="0"/>
              <a:t> (Rom. </a:t>
            </a:r>
            <a:r>
              <a:rPr lang="en-US" sz="2400" smtClean="0"/>
              <a:t>3:3-4; </a:t>
            </a:r>
            <a:r>
              <a:rPr lang="en-US" sz="2400" b="1" smtClean="0"/>
              <a:t>The </a:t>
            </a:r>
            <a:r>
              <a:rPr lang="en-US" sz="2400" b="1" dirty="0" smtClean="0"/>
              <a:t>Truth New Testament</a:t>
            </a:r>
            <a:r>
              <a:rPr lang="en-US" sz="2400" dirty="0" smtClean="0"/>
              <a:t> by Apostle Colin Urquhart)</a:t>
            </a:r>
          </a:p>
          <a:p>
            <a:endParaRPr lang="en-US" sz="2200" dirty="0" smtClean="0"/>
          </a:p>
          <a:p>
            <a:endParaRPr lang="en-US" sz="2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2 Cor. 4:3-4</a:t>
            </a:r>
            <a:endParaRPr lang="en-US" dirty="0" smtClean="0"/>
          </a:p>
        </p:txBody>
      </p:sp>
      <p:sp>
        <p:nvSpPr>
          <p:cNvPr id="4099" name="Content Placeholder 2"/>
          <p:cNvSpPr>
            <a:spLocks noGrp="1"/>
          </p:cNvSpPr>
          <p:nvPr>
            <p:ph idx="1"/>
          </p:nvPr>
        </p:nvSpPr>
        <p:spPr/>
        <p:txBody>
          <a:bodyPr/>
          <a:lstStyle/>
          <a:p>
            <a:pPr>
              <a:lnSpc>
                <a:spcPct val="80000"/>
              </a:lnSpc>
            </a:pPr>
            <a:r>
              <a:rPr lang="en-US" altLang="ko-KR" sz="2200" dirty="0" smtClean="0">
                <a:ea typeface="굴림" pitchFamily="-96" charset="-127"/>
              </a:rPr>
              <a:t>If our Message is obscure to anyone, it's not because we're holding back in any way. No, it's because these other people are looking or going the wrong way and refuse to give it serious attention. All they have eyes for is the fashionable god of darkness. They think he can give them what they want, and that they won't have to bother believing a Truth they can't see. They're stone-blind to the dayspring brightness of the Message that shines with Christ, </a:t>
            </a:r>
            <a:r>
              <a:rPr lang="en-US" altLang="ko-KR" sz="2200" b="1" dirty="0" smtClean="0">
                <a:ea typeface="굴림" pitchFamily="-96" charset="-127"/>
              </a:rPr>
              <a:t>who gives us the best picture of God we'll ever get</a:t>
            </a:r>
            <a:r>
              <a:rPr lang="en-US" altLang="ko-KR" sz="2200" dirty="0" smtClean="0">
                <a:ea typeface="굴림" pitchFamily="-96" charset="-127"/>
              </a:rPr>
              <a:t>. (2 Cor. 4:3-4; The Message Bible</a:t>
            </a:r>
            <a:r>
              <a:rPr lang="en-US" altLang="ko-KR" sz="2200" dirty="0" smtClean="0">
                <a:ea typeface="굴림" pitchFamily="-96" charset="-127"/>
              </a:rPr>
              <a:t>)</a:t>
            </a:r>
          </a:p>
          <a:p>
            <a:pPr>
              <a:lnSpc>
                <a:spcPct val="80000"/>
              </a:lnSpc>
            </a:pPr>
            <a:endParaRPr lang="en-US" sz="2200" dirty="0" smtClean="0">
              <a:ea typeface="굴림" pitchFamily="-96" charset="-127"/>
            </a:endParaRPr>
          </a:p>
          <a:p>
            <a:pPr>
              <a:lnSpc>
                <a:spcPct val="80000"/>
              </a:lnSpc>
            </a:pPr>
            <a:r>
              <a:rPr lang="en-US" sz="2200" dirty="0" smtClean="0"/>
              <a:t>The god who rules this world has blinded the minds of unbelievers. They cannot see the light, which is the good news about our glorious Christ, </a:t>
            </a:r>
            <a:r>
              <a:rPr lang="en-US" sz="2200" b="1" dirty="0" smtClean="0"/>
              <a:t>who shows what God is </a:t>
            </a:r>
            <a:r>
              <a:rPr lang="en-US" sz="2200" b="1" dirty="0" smtClean="0"/>
              <a:t>like</a:t>
            </a:r>
            <a:r>
              <a:rPr lang="en-US" sz="2200" dirty="0" smtClean="0"/>
              <a:t> (2 Cor. 4:4; Contemporary English Version)</a:t>
            </a:r>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4600" y="0"/>
            <a:ext cx="49790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The Love Relationship</a:t>
            </a:r>
          </a:p>
        </p:txBody>
      </p:sp>
      <p:sp>
        <p:nvSpPr>
          <p:cNvPr id="5123" name="Content Placeholder 4"/>
          <p:cNvSpPr>
            <a:spLocks noGrp="1"/>
          </p:cNvSpPr>
          <p:nvPr>
            <p:ph idx="1"/>
          </p:nvPr>
        </p:nvSpPr>
        <p:spPr>
          <a:xfrm>
            <a:off x="1600200" y="1295400"/>
            <a:ext cx="7239000" cy="4525963"/>
          </a:xfrm>
        </p:spPr>
        <p:txBody>
          <a:bodyPr/>
          <a:lstStyle/>
          <a:p>
            <a:pPr>
              <a:lnSpc>
                <a:spcPct val="80000"/>
              </a:lnSpc>
            </a:pPr>
            <a:r>
              <a:rPr lang="en-US" altLang="ko-KR" sz="2200" dirty="0" smtClean="0">
                <a:ea typeface="굴림" pitchFamily="-96" charset="-127"/>
              </a:rPr>
              <a:t>What is this picture of God that Christ gives us?</a:t>
            </a:r>
            <a:endParaRPr lang="en-US" altLang="ko-KR" sz="2200" dirty="0" smtClean="0">
              <a:ea typeface="굴림" pitchFamily="-96" charset="-127"/>
            </a:endParaRPr>
          </a:p>
          <a:p>
            <a:pPr>
              <a:lnSpc>
                <a:spcPct val="80000"/>
              </a:lnSpc>
              <a:buNone/>
            </a:pPr>
            <a:r>
              <a:rPr lang="en-US" altLang="ko-KR" sz="2200" dirty="0" smtClean="0">
                <a:ea typeface="굴림" pitchFamily="-96" charset="-127"/>
              </a:rPr>
              <a:t> </a:t>
            </a:r>
          </a:p>
          <a:p>
            <a:pPr>
              <a:lnSpc>
                <a:spcPct val="80000"/>
              </a:lnSpc>
            </a:pPr>
            <a:r>
              <a:rPr lang="en-US" altLang="ko-KR" sz="2200" dirty="0" smtClean="0">
                <a:ea typeface="굴림" pitchFamily="-96" charset="-127"/>
              </a:rPr>
              <a:t>Is it not that of a loving kind Heavenly Father who delights in answering our prayers and giving us the things that we need and desire (Godly desires)?  </a:t>
            </a:r>
            <a:endParaRPr lang="en-US" altLang="ko-KR" sz="2200" dirty="0" smtClean="0">
              <a:ea typeface="굴림" pitchFamily="-96" charset="-127"/>
            </a:endParaRPr>
          </a:p>
          <a:p>
            <a:pPr>
              <a:lnSpc>
                <a:spcPct val="80000"/>
              </a:lnSpc>
            </a:pPr>
            <a:endParaRPr lang="en-US" altLang="ko-KR" sz="2200" dirty="0" smtClean="0">
              <a:ea typeface="굴림" pitchFamily="-96" charset="-127"/>
            </a:endParaRPr>
          </a:p>
          <a:p>
            <a:endParaRPr lang="en-US" sz="2200" dirty="0" smtClean="0"/>
          </a:p>
          <a:p>
            <a:endParaRPr lang="en-US" sz="2200" dirty="0" smtClean="0"/>
          </a:p>
          <a:p>
            <a:endParaRPr lang="en-US"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John 16:23-27</a:t>
            </a:r>
            <a:endParaRPr lang="en-US" dirty="0" smtClean="0"/>
          </a:p>
        </p:txBody>
      </p:sp>
      <p:sp>
        <p:nvSpPr>
          <p:cNvPr id="4099" name="Content Placeholder 2"/>
          <p:cNvSpPr>
            <a:spLocks noGrp="1"/>
          </p:cNvSpPr>
          <p:nvPr>
            <p:ph idx="1"/>
          </p:nvPr>
        </p:nvSpPr>
        <p:spPr/>
        <p:txBody>
          <a:bodyPr/>
          <a:lstStyle/>
          <a:p>
            <a:pPr>
              <a:lnSpc>
                <a:spcPct val="80000"/>
              </a:lnSpc>
            </a:pPr>
            <a:r>
              <a:rPr lang="en-US" altLang="ko-KR" sz="2200" dirty="0" smtClean="0">
                <a:ea typeface="굴림" pitchFamily="-96" charset="-127"/>
              </a:rPr>
              <a:t>John 16:23 And in that day ye shall ask me nothing. Verily, verily, I say unto you, Whatsoever ye shall ask the Father in my name, he will give it you. </a:t>
            </a:r>
          </a:p>
          <a:p>
            <a:pPr>
              <a:lnSpc>
                <a:spcPct val="80000"/>
              </a:lnSpc>
            </a:pPr>
            <a:r>
              <a:rPr lang="en-US" altLang="ko-KR" sz="2200" dirty="0" smtClean="0">
                <a:ea typeface="굴림" pitchFamily="-96" charset="-127"/>
              </a:rPr>
              <a:t>John 16:24 Hitherto have ye asked nothing in my name: ask, and ye shall receive, that your joy may be full. </a:t>
            </a:r>
          </a:p>
          <a:p>
            <a:pPr>
              <a:lnSpc>
                <a:spcPct val="80000"/>
              </a:lnSpc>
            </a:pPr>
            <a:r>
              <a:rPr lang="en-US" altLang="ko-KR" sz="2200" dirty="0" smtClean="0">
                <a:ea typeface="굴림" pitchFamily="-96" charset="-127"/>
              </a:rPr>
              <a:t>John 16:25 These things have I spoken unto you in proverbs: but the time cometh, when I shall no more speak unto you in proverbs, but I shall </a:t>
            </a:r>
            <a:r>
              <a:rPr lang="en-US" altLang="ko-KR" sz="2200" dirty="0" err="1" smtClean="0">
                <a:ea typeface="굴림" pitchFamily="-96" charset="-127"/>
              </a:rPr>
              <a:t>shew</a:t>
            </a:r>
            <a:r>
              <a:rPr lang="en-US" altLang="ko-KR" sz="2200" dirty="0" smtClean="0">
                <a:ea typeface="굴림" pitchFamily="-96" charset="-127"/>
              </a:rPr>
              <a:t> you plainly of the Father.</a:t>
            </a:r>
          </a:p>
          <a:p>
            <a:pPr>
              <a:lnSpc>
                <a:spcPct val="80000"/>
              </a:lnSpc>
            </a:pPr>
            <a:r>
              <a:rPr lang="en-US" altLang="ko-KR" sz="2200" dirty="0" smtClean="0">
                <a:ea typeface="굴림" pitchFamily="-96" charset="-127"/>
              </a:rPr>
              <a:t>John 16:26 At that day ye shall ask in my name: and I say not unto you, that I will pray the Father for you: </a:t>
            </a:r>
          </a:p>
          <a:p>
            <a:pPr>
              <a:lnSpc>
                <a:spcPct val="80000"/>
              </a:lnSpc>
            </a:pPr>
            <a:r>
              <a:rPr lang="en-US" altLang="ko-KR" sz="2200" dirty="0" smtClean="0">
                <a:ea typeface="굴림" pitchFamily="-96" charset="-127"/>
              </a:rPr>
              <a:t>John 16:27 </a:t>
            </a:r>
            <a:r>
              <a:rPr lang="en-US" altLang="ko-KR" sz="2200" b="1" dirty="0" smtClean="0">
                <a:ea typeface="굴림" pitchFamily="-96" charset="-127"/>
              </a:rPr>
              <a:t>For the Father himself </a:t>
            </a:r>
            <a:r>
              <a:rPr lang="en-US" altLang="ko-KR" sz="2200" b="1" dirty="0" err="1" smtClean="0">
                <a:ea typeface="굴림" pitchFamily="-96" charset="-127"/>
              </a:rPr>
              <a:t>loveth</a:t>
            </a:r>
            <a:r>
              <a:rPr lang="en-US" altLang="ko-KR" sz="2200" b="1" dirty="0" smtClean="0">
                <a:ea typeface="굴림" pitchFamily="-96" charset="-127"/>
              </a:rPr>
              <a:t> you</a:t>
            </a:r>
            <a:r>
              <a:rPr lang="en-US" altLang="ko-KR" sz="2200" dirty="0" smtClean="0">
                <a:ea typeface="굴림" pitchFamily="-96" charset="-127"/>
              </a:rPr>
              <a:t>, because ye have loved me, and have believed that I came out from God.</a:t>
            </a:r>
            <a:endParaRPr lang="en-US" sz="22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Matt. 6:7-9 (The Message)</a:t>
            </a:r>
            <a:endParaRPr lang="en-US" dirty="0" smtClean="0"/>
          </a:p>
        </p:txBody>
      </p:sp>
      <p:sp>
        <p:nvSpPr>
          <p:cNvPr id="4099" name="Content Placeholder 2"/>
          <p:cNvSpPr>
            <a:spLocks noGrp="1"/>
          </p:cNvSpPr>
          <p:nvPr>
            <p:ph idx="1"/>
          </p:nvPr>
        </p:nvSpPr>
        <p:spPr/>
        <p:txBody>
          <a:bodyPr/>
          <a:lstStyle/>
          <a:p>
            <a:pPr>
              <a:lnSpc>
                <a:spcPct val="80000"/>
              </a:lnSpc>
            </a:pPr>
            <a:r>
              <a:rPr lang="en-US" altLang="ko-KR" sz="2200" dirty="0" smtClean="0">
                <a:ea typeface="굴림" pitchFamily="-96" charset="-127"/>
              </a:rPr>
              <a:t>Matt. 6:7 "The world is full of so-called prayer warriors who are prayer-ignorant. They're full of formulas and programs and advice, peddling techniques for getting what you want from God. </a:t>
            </a:r>
          </a:p>
          <a:p>
            <a:pPr>
              <a:lnSpc>
                <a:spcPct val="80000"/>
              </a:lnSpc>
            </a:pPr>
            <a:r>
              <a:rPr lang="en-US" altLang="ko-KR" sz="2200" dirty="0" smtClean="0">
                <a:ea typeface="굴림" pitchFamily="-96" charset="-127"/>
              </a:rPr>
              <a:t>Matt. 6:8 Don't fall for that nonsense. This is your Father you are dealing with, and he knows better than you what you need. </a:t>
            </a:r>
          </a:p>
          <a:p>
            <a:pPr>
              <a:lnSpc>
                <a:spcPct val="80000"/>
              </a:lnSpc>
            </a:pPr>
            <a:r>
              <a:rPr lang="en-US" altLang="ko-KR" sz="2200" dirty="0" smtClean="0">
                <a:ea typeface="굴림" pitchFamily="-96" charset="-127"/>
              </a:rPr>
              <a:t>Matt. 6:9 With a God like this loving you, you can pray very simply. Like this: Our Father in heaven, Reveal who you are. </a:t>
            </a:r>
            <a:endParaRPr lang="en-US" sz="2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1600200" y="274638"/>
            <a:ext cx="7086600" cy="1143000"/>
          </a:xfrm>
        </p:spPr>
        <p:txBody>
          <a:bodyPr/>
          <a:lstStyle/>
          <a:p>
            <a:r>
              <a:rPr lang="en-US" dirty="0" smtClean="0"/>
              <a:t>The Love Relationship</a:t>
            </a:r>
          </a:p>
        </p:txBody>
      </p:sp>
      <p:sp>
        <p:nvSpPr>
          <p:cNvPr id="5123" name="Content Placeholder 4"/>
          <p:cNvSpPr>
            <a:spLocks noGrp="1"/>
          </p:cNvSpPr>
          <p:nvPr>
            <p:ph idx="1"/>
          </p:nvPr>
        </p:nvSpPr>
        <p:spPr>
          <a:xfrm>
            <a:off x="1600200" y="1600200"/>
            <a:ext cx="7239000" cy="4525963"/>
          </a:xfrm>
        </p:spPr>
        <p:txBody>
          <a:bodyPr/>
          <a:lstStyle/>
          <a:p>
            <a:pPr>
              <a:lnSpc>
                <a:spcPct val="80000"/>
              </a:lnSpc>
            </a:pPr>
            <a:r>
              <a:rPr lang="en-US" altLang="ko-KR" sz="2200" dirty="0" smtClean="0">
                <a:ea typeface="굴림" pitchFamily="-96" charset="-127"/>
              </a:rPr>
              <a:t>Our picture of God can sometimes be distorted by tyrannical human kings or abusive earthly fathers.</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Sometimes our picture of God can be the neglectful father who always makes and breaks promises.</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Sometimes it is the distant father who is never in our lives.</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We must rid ourselves of distorted stereotypes about God based on human comparisons. Instead get a picture of what a father is really supposed to be like by looking at God instead of the other way around.</a:t>
            </a:r>
          </a:p>
          <a:p>
            <a:pPr>
              <a:lnSpc>
                <a:spcPct val="80000"/>
              </a:lnSpc>
            </a:pPr>
            <a:endParaRPr lang="en-US" altLang="ko-KR" sz="2200" dirty="0" smtClean="0">
              <a:ea typeface="굴림" pitchFamily="-96" charset="-127"/>
            </a:endParaRPr>
          </a:p>
          <a:p>
            <a:pPr>
              <a:lnSpc>
                <a:spcPct val="80000"/>
              </a:lnSpc>
            </a:pPr>
            <a:r>
              <a:rPr lang="en-US" altLang="ko-KR" sz="2200" dirty="0" smtClean="0">
                <a:ea typeface="굴림" pitchFamily="-96" charset="-127"/>
              </a:rPr>
              <a:t>Do not measure God by humans. Measure humans by God.</a:t>
            </a:r>
            <a:endParaRPr lang="en-US" altLang="ko-KR" sz="2200" dirty="0" smtClean="0">
              <a:ea typeface="굴림" pitchFamily="-96" charset="-127"/>
            </a:endParaRPr>
          </a:p>
          <a:p>
            <a:pPr>
              <a:lnSpc>
                <a:spcPct val="80000"/>
              </a:lnSpc>
            </a:pPr>
            <a:endParaRPr lang="en-US" sz="2200" dirty="0" smtClean="0">
              <a:ea typeface="굴림" pitchFamily="-96" charset="-127"/>
            </a:endParaRPr>
          </a:p>
          <a:p>
            <a:endParaRPr lang="en-US" sz="2200" dirty="0" smtClean="0"/>
          </a:p>
          <a:p>
            <a:endParaRPr lang="en-US" sz="2200" dirty="0" smtClean="0"/>
          </a:p>
          <a:p>
            <a:endParaRPr lang="en-US" sz="2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Isa. 55</a:t>
            </a:r>
          </a:p>
        </p:txBody>
      </p:sp>
      <p:sp>
        <p:nvSpPr>
          <p:cNvPr id="4099" name="Content Placeholder 2"/>
          <p:cNvSpPr>
            <a:spLocks noGrp="1"/>
          </p:cNvSpPr>
          <p:nvPr>
            <p:ph idx="1"/>
          </p:nvPr>
        </p:nvSpPr>
        <p:spPr/>
        <p:txBody>
          <a:bodyPr/>
          <a:lstStyle/>
          <a:p>
            <a:pPr>
              <a:lnSpc>
                <a:spcPct val="80000"/>
              </a:lnSpc>
            </a:pPr>
            <a:r>
              <a:rPr lang="en-US" altLang="ko-KR" sz="2200" dirty="0" smtClean="0">
                <a:ea typeface="굴림" pitchFamily="-96" charset="-127"/>
              </a:rPr>
              <a:t>Isaiah 49:13 Sing, O heavens; and be joyful, O earth; and break forth into singing, O mountains: for the LORD hath comforted his people, and will have mercy upon his afflicted. </a:t>
            </a:r>
          </a:p>
          <a:p>
            <a:pPr>
              <a:lnSpc>
                <a:spcPct val="80000"/>
              </a:lnSpc>
            </a:pPr>
            <a:r>
              <a:rPr lang="en-US" altLang="ko-KR" sz="2200" dirty="0" smtClean="0">
                <a:ea typeface="굴림" pitchFamily="-96" charset="-127"/>
              </a:rPr>
              <a:t>Isaiah 49:14 But Zion said, The LORD hath forsaken me, and my Lord hath forgotten me. </a:t>
            </a:r>
            <a:r>
              <a:rPr lang="en-US" altLang="ko-KR" sz="2200" dirty="0" smtClean="0">
                <a:solidFill>
                  <a:srgbClr val="FF0000"/>
                </a:solidFill>
                <a:ea typeface="굴림" pitchFamily="-96" charset="-127"/>
              </a:rPr>
              <a:t>[Distorted picture of God]</a:t>
            </a:r>
            <a:endParaRPr lang="en-US" altLang="ko-KR" sz="2200" dirty="0" smtClean="0">
              <a:solidFill>
                <a:srgbClr val="FF0000"/>
              </a:solidFill>
              <a:ea typeface="굴림" pitchFamily="-96" charset="-127"/>
            </a:endParaRPr>
          </a:p>
          <a:p>
            <a:pPr>
              <a:lnSpc>
                <a:spcPct val="80000"/>
              </a:lnSpc>
            </a:pPr>
            <a:r>
              <a:rPr lang="en-US" altLang="ko-KR" sz="2200" dirty="0" smtClean="0">
                <a:ea typeface="굴림" pitchFamily="-96" charset="-127"/>
              </a:rPr>
              <a:t>Isaiah 49:15 Can a woman forget her sucking child, that she should not have compassion on the son of her womb? </a:t>
            </a:r>
            <a:r>
              <a:rPr lang="en-US" altLang="ko-KR" sz="2200" b="1" dirty="0" smtClean="0">
                <a:ea typeface="굴림" pitchFamily="-96" charset="-127"/>
              </a:rPr>
              <a:t>yea, they may forget, yet will I not forget thee</a:t>
            </a:r>
            <a:r>
              <a:rPr lang="en-US" altLang="ko-KR" sz="2200" dirty="0" smtClean="0">
                <a:ea typeface="굴림" pitchFamily="-96" charset="-127"/>
              </a:rPr>
              <a:t>. </a:t>
            </a:r>
          </a:p>
          <a:p>
            <a:pPr>
              <a:lnSpc>
                <a:spcPct val="80000"/>
              </a:lnSpc>
            </a:pPr>
            <a:r>
              <a:rPr lang="en-US" altLang="ko-KR" sz="2200" dirty="0" smtClean="0">
                <a:ea typeface="굴림" pitchFamily="-96" charset="-127"/>
              </a:rPr>
              <a:t>Isaiah 49:16 Behold, I have graven thee upon the palms of my hands; thy walls are continually before me. </a:t>
            </a:r>
          </a:p>
        </p:txBody>
      </p:sp>
    </p:spTree>
  </p:cSld>
  <p:clrMapOvr>
    <a:masterClrMapping/>
  </p:clrMapOvr>
</p:sld>
</file>

<file path=ppt/theme/theme1.xml><?xml version="1.0" encoding="utf-8"?>
<a:theme xmlns:a="http://schemas.openxmlformats.org/drawingml/2006/main" name="Jesu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BFB68B-D0B0-4D4F-BC0A-E7A6FB209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Jesus_template</Template>
  <TotalTime>1560</TotalTime>
  <Words>2146</Words>
  <Application>Microsoft Office PowerPoint</Application>
  <PresentationFormat>On-screen Show (4:3)</PresentationFormat>
  <Paragraphs>127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Jesus_template</vt:lpstr>
      <vt:lpstr>Exercising Faith (Pt. 3)</vt:lpstr>
      <vt:lpstr>The Love Relationship</vt:lpstr>
      <vt:lpstr>2 Cor. 4:3-4</vt:lpstr>
      <vt:lpstr>Slide 4</vt:lpstr>
      <vt:lpstr>The Love Relationship</vt:lpstr>
      <vt:lpstr>John 16:23-27</vt:lpstr>
      <vt:lpstr>Matt. 6:7-9 (The Message)</vt:lpstr>
      <vt:lpstr>The Love Relationship</vt:lpstr>
      <vt:lpstr>Isa. 55</vt:lpstr>
      <vt:lpstr>The Love Relationship</vt:lpstr>
      <vt:lpstr>Matt. 7:7-11</vt:lpstr>
      <vt:lpstr>Knowing that God loves Us</vt:lpstr>
      <vt:lpstr>James 1:16-17</vt:lpstr>
      <vt:lpstr>Look at God’s Character: God is Completely TRUSTWORTHY</vt:lpstr>
      <vt:lpstr>Psalm 91</vt:lpstr>
      <vt:lpstr>What does it mean to be “trustworthy”</vt:lpstr>
      <vt:lpstr>God is Completely “Trustworthy”</vt:lpstr>
      <vt:lpstr>Trust Based on Relationship</vt:lpstr>
      <vt:lpstr>God is Completely “Trustworthy”</vt:lpstr>
      <vt:lpstr>Why this Emphasis on God being Worthy of Trust?</vt:lpstr>
      <vt:lpstr>God’s Character Slandered</vt:lpstr>
      <vt:lpstr>The first sin was a “Breach of Trust”</vt:lpstr>
      <vt:lpstr>Lack of trust resulted in “death” which is separation</vt:lpstr>
      <vt:lpstr>God is Completely “Trustworthy”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Pastor Troy</dc:creator>
  <cp:lastModifiedBy>Pastor Troy</cp:lastModifiedBy>
  <cp:revision>66</cp:revision>
  <dcterms:created xsi:type="dcterms:W3CDTF">2012-03-11T23:57:10Z</dcterms:created>
  <dcterms:modified xsi:type="dcterms:W3CDTF">2012-05-06T13:17:33Z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TC019830789991</vt:lpwstr>
  </property>
</Properties>
</file>